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</p:sldIdLst>
  <p:sldSz cx="12192000" cy="6858000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Wingdings 3" pitchFamily="2" charset="2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01"/>
    <p:restoredTop sz="94694"/>
  </p:normalViewPr>
  <p:slideViewPr>
    <p:cSldViewPr snapToGrid="0" snapToObjects="1">
      <p:cViewPr varScale="1">
        <p:scale>
          <a:sx n="136" d="100"/>
          <a:sy n="136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Queue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8575">
              <a:solidFill>
                <a:srgbClr val="00B050">
                  <a:alpha val="20000"/>
                </a:srgbClr>
              </a:solidFill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1.5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9816-F245-9C84-EEBB6E8173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303408"/>
        <c:axId val="162604000"/>
      </c:scatterChart>
      <c:valAx>
        <c:axId val="16330340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62604000"/>
        <c:crosses val="autoZero"/>
        <c:crossBetween val="midCat"/>
      </c:valAx>
      <c:valAx>
        <c:axId val="16260400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633034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jpeg>
</file>

<file path=ppt/media/image11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4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7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768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0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1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3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20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3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4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2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0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3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2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6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0EDDDB-A061-A94D-BA64-90325BDE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95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421918B-A444-1449-8DF1-1CD28BC2017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EDDDB-A061-A94D-BA64-90325BDE21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4712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347E2-1E23-8F47-AF13-34050FEA46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EasyCharge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FCB244-F329-0E4A-998C-4F5ECDC30A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 vehicle charging assistant</a:t>
            </a:r>
          </a:p>
        </p:txBody>
      </p:sp>
    </p:spTree>
    <p:extLst>
      <p:ext uri="{BB962C8B-B14F-4D97-AF65-F5344CB8AC3E}">
        <p14:creationId xmlns:p14="http://schemas.microsoft.com/office/powerpoint/2010/main" val="429187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C4C22B-65C1-6D4B-9AA2-53CF4FB41F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730FB1-CFB5-1245-8727-9E2E32CBA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63993-777B-8F4F-83A6-D7BA057DD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EV charging is too slow</a:t>
            </a:r>
          </a:p>
          <a:p>
            <a:r>
              <a:rPr lang="en-US" dirty="0"/>
              <a:t>Makes the technology harder to adopt</a:t>
            </a:r>
          </a:p>
          <a:p>
            <a:r>
              <a:rPr lang="en-US" dirty="0"/>
              <a:t>Home charging isn’t always enough</a:t>
            </a:r>
          </a:p>
          <a:p>
            <a:endParaRPr lang="en-US" dirty="0"/>
          </a:p>
          <a:p>
            <a:r>
              <a:rPr lang="en-US" dirty="0"/>
              <a:t>EV Charging Stations</a:t>
            </a:r>
          </a:p>
          <a:p>
            <a:pPr lvl="1"/>
            <a:r>
              <a:rPr lang="en-US" dirty="0"/>
              <a:t>Disturbs user’s time schedule</a:t>
            </a:r>
          </a:p>
          <a:p>
            <a:pPr lvl="1"/>
            <a:r>
              <a:rPr lang="en-US" dirty="0"/>
              <a:t>May have to wait in long queues</a:t>
            </a:r>
          </a:p>
          <a:p>
            <a:pPr lvl="1"/>
            <a:r>
              <a:rPr lang="en-US" dirty="0"/>
              <a:t>Google Maps not enough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9EDE0-3486-D342-9BC0-4F1B1F3CFA38}"/>
              </a:ext>
            </a:extLst>
          </p:cNvPr>
          <p:cNvSpPr txBox="1"/>
          <p:nvPr/>
        </p:nvSpPr>
        <p:spPr>
          <a:xfrm>
            <a:off x="4903470" y="-662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8D4092-B911-D04A-B9D1-F140FA3D7D7E}"/>
              </a:ext>
            </a:extLst>
          </p:cNvPr>
          <p:cNvSpPr txBox="1"/>
          <p:nvPr/>
        </p:nvSpPr>
        <p:spPr>
          <a:xfrm>
            <a:off x="5989320" y="-605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3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D02A6E-D7D4-5E40-AD7D-EDBA12BEDD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A6622A-BC20-1F47-9D63-CD4B53B12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310C8-6692-BB46-95F1-08AF1D932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anchor="ctr">
            <a:normAutofit/>
          </a:bodyPr>
          <a:lstStyle/>
          <a:p>
            <a:r>
              <a:rPr lang="en-US" dirty="0"/>
              <a:t>Consider factors relevant for EV charging</a:t>
            </a:r>
          </a:p>
          <a:p>
            <a:pPr lvl="1"/>
            <a:r>
              <a:rPr lang="en-US" dirty="0"/>
              <a:t>Fast vs. Slow</a:t>
            </a:r>
          </a:p>
          <a:p>
            <a:pPr lvl="1"/>
            <a:r>
              <a:rPr lang="en-US" dirty="0"/>
              <a:t>Queue management</a:t>
            </a:r>
          </a:p>
          <a:p>
            <a:pPr lvl="1"/>
            <a:endParaRPr lang="en-US" dirty="0"/>
          </a:p>
          <a:p>
            <a:r>
              <a:rPr lang="en-US" dirty="0"/>
              <a:t>Point to point connectivity</a:t>
            </a:r>
          </a:p>
          <a:p>
            <a:pPr lvl="1"/>
            <a:r>
              <a:rPr lang="en-US" dirty="0"/>
              <a:t>On the way to destination</a:t>
            </a:r>
          </a:p>
          <a:p>
            <a:pPr lvl="1"/>
            <a:r>
              <a:rPr lang="en-US" dirty="0"/>
              <a:t>Enough to reach home</a:t>
            </a:r>
          </a:p>
          <a:p>
            <a:pPr lvl="1"/>
            <a:r>
              <a:rPr lang="en-US" dirty="0"/>
              <a:t>Enough to reach work</a:t>
            </a:r>
          </a:p>
        </p:txBody>
      </p:sp>
    </p:spTree>
    <p:extLst>
      <p:ext uri="{BB962C8B-B14F-4D97-AF65-F5344CB8AC3E}">
        <p14:creationId xmlns:p14="http://schemas.microsoft.com/office/powerpoint/2010/main" val="136201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E03FD-7D6B-E648-8E0D-A8E6F5AA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629266"/>
            <a:ext cx="4985469" cy="1469878"/>
          </a:xfrm>
        </p:spPr>
        <p:txBody>
          <a:bodyPr>
            <a:normAutofit/>
          </a:bodyPr>
          <a:lstStyle/>
          <a:p>
            <a:r>
              <a:rPr lang="en-US" dirty="0"/>
              <a:t>Solution - Assistant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87BA2-B1A8-0245-B8E4-56F0114EB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4" y="1575396"/>
            <a:ext cx="6264990" cy="479964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900" dirty="0"/>
              <a:t>Where to charge</a:t>
            </a:r>
          </a:p>
          <a:p>
            <a:pPr lvl="1">
              <a:lnSpc>
                <a:spcPct val="90000"/>
              </a:lnSpc>
            </a:pPr>
            <a:r>
              <a:rPr lang="en-US" sz="1900" dirty="0"/>
              <a:t>Not just the nearest, unlike Google Maps</a:t>
            </a:r>
          </a:p>
          <a:p>
            <a:pPr lvl="1">
              <a:lnSpc>
                <a:spcPct val="90000"/>
              </a:lnSpc>
            </a:pPr>
            <a:r>
              <a:rPr lang="en-US" sz="1900" dirty="0"/>
              <a:t>Queue Management system</a:t>
            </a:r>
          </a:p>
          <a:p>
            <a:pPr lvl="1">
              <a:lnSpc>
                <a:spcPct val="90000"/>
              </a:lnSpc>
            </a:pPr>
            <a:endParaRPr lang="en-US" sz="1900" dirty="0"/>
          </a:p>
          <a:p>
            <a:pPr>
              <a:lnSpc>
                <a:spcPct val="90000"/>
              </a:lnSpc>
            </a:pPr>
            <a:r>
              <a:rPr lang="en-US" sz="1900" dirty="0"/>
              <a:t>When to charge </a:t>
            </a:r>
            <a:r>
              <a:rPr lang="en-US" sz="1250" b="1" dirty="0"/>
              <a:t>(PRO ONLY)</a:t>
            </a:r>
          </a:p>
          <a:p>
            <a:pPr lvl="1">
              <a:lnSpc>
                <a:spcPct val="90000"/>
              </a:lnSpc>
            </a:pPr>
            <a:r>
              <a:rPr lang="en-US" sz="1900" dirty="0"/>
              <a:t>Smart detection (Real time data)</a:t>
            </a:r>
          </a:p>
          <a:p>
            <a:pPr lvl="2">
              <a:lnSpc>
                <a:spcPct val="90000"/>
              </a:lnSpc>
            </a:pPr>
            <a:r>
              <a:rPr lang="en-US" sz="1900" dirty="0"/>
              <a:t>Battery-based</a:t>
            </a:r>
          </a:p>
          <a:p>
            <a:pPr lvl="2">
              <a:lnSpc>
                <a:spcPct val="90000"/>
              </a:lnSpc>
            </a:pPr>
            <a:r>
              <a:rPr lang="en-US" sz="1900" dirty="0"/>
              <a:t>Route-based</a:t>
            </a:r>
          </a:p>
          <a:p>
            <a:pPr lvl="2">
              <a:lnSpc>
                <a:spcPct val="90000"/>
              </a:lnSpc>
            </a:pPr>
            <a:endParaRPr lang="en-US" sz="1900" dirty="0"/>
          </a:p>
          <a:p>
            <a:pPr>
              <a:lnSpc>
                <a:spcPct val="90000"/>
              </a:lnSpc>
            </a:pPr>
            <a:r>
              <a:rPr lang="en-US" sz="1900" dirty="0"/>
              <a:t>How much to charge</a:t>
            </a:r>
          </a:p>
          <a:p>
            <a:pPr lvl="1">
              <a:lnSpc>
                <a:spcPct val="90000"/>
              </a:lnSpc>
            </a:pPr>
            <a:r>
              <a:rPr lang="en-US" sz="1900" dirty="0"/>
              <a:t>To prevent over-crowding and saving money</a:t>
            </a:r>
          </a:p>
          <a:p>
            <a:pPr lvl="2">
              <a:lnSpc>
                <a:spcPct val="90000"/>
              </a:lnSpc>
            </a:pPr>
            <a:endParaRPr lang="en-US" sz="1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BBD3010-07AC-C94C-9A98-ECA050C8B975}"/>
              </a:ext>
            </a:extLst>
          </p:cNvPr>
          <p:cNvGrpSpPr/>
          <p:nvPr/>
        </p:nvGrpSpPr>
        <p:grpSpPr>
          <a:xfrm>
            <a:off x="1147336" y="815565"/>
            <a:ext cx="2483749" cy="5226870"/>
            <a:chOff x="1147336" y="815565"/>
            <a:chExt cx="2483749" cy="5226870"/>
          </a:xfrm>
        </p:grpSpPr>
        <p:pic>
          <p:nvPicPr>
            <p:cNvPr id="22" name="Picture 2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3545D43-4658-9742-A36B-AE023BD927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9403" y="1575396"/>
              <a:ext cx="2125014" cy="3777803"/>
            </a:xfrm>
            <a:prstGeom prst="rect">
              <a:avLst/>
            </a:prstGeom>
          </p:spPr>
        </p:pic>
        <p:sp>
          <p:nvSpPr>
            <p:cNvPr id="20" name="Google Shape;354;p40">
              <a:extLst>
                <a:ext uri="{FF2B5EF4-FFF2-40B4-BE49-F238E27FC236}">
                  <a16:creationId xmlns:a16="http://schemas.microsoft.com/office/drawing/2014/main" id="{1CAE644A-2CD7-5742-A949-B5874E05A32F}"/>
                </a:ext>
              </a:extLst>
            </p:cNvPr>
            <p:cNvSpPr/>
            <p:nvPr/>
          </p:nvSpPr>
          <p:spPr>
            <a:xfrm>
              <a:off x="1147336" y="815565"/>
              <a:ext cx="2483749" cy="5226870"/>
            </a:xfrm>
            <a:custGeom>
              <a:avLst/>
              <a:gdLst/>
              <a:ahLst/>
              <a:cxnLst/>
              <a:rect l="l" t="t" r="r" b="b"/>
              <a:pathLst>
                <a:path w="25999" h="54713" extrusionOk="0">
                  <a:moveTo>
                    <a:pt x="12966" y="2173"/>
                  </a:moveTo>
                  <a:lnTo>
                    <a:pt x="13169" y="2240"/>
                  </a:lnTo>
                  <a:lnTo>
                    <a:pt x="13373" y="2308"/>
                  </a:lnTo>
                  <a:lnTo>
                    <a:pt x="13441" y="2512"/>
                  </a:lnTo>
                  <a:lnTo>
                    <a:pt x="13509" y="2716"/>
                  </a:lnTo>
                  <a:lnTo>
                    <a:pt x="13441" y="2919"/>
                  </a:lnTo>
                  <a:lnTo>
                    <a:pt x="13373" y="3123"/>
                  </a:lnTo>
                  <a:lnTo>
                    <a:pt x="13169" y="3191"/>
                  </a:lnTo>
                  <a:lnTo>
                    <a:pt x="12966" y="3259"/>
                  </a:lnTo>
                  <a:lnTo>
                    <a:pt x="12762" y="3191"/>
                  </a:lnTo>
                  <a:lnTo>
                    <a:pt x="12626" y="3123"/>
                  </a:lnTo>
                  <a:lnTo>
                    <a:pt x="12491" y="2919"/>
                  </a:lnTo>
                  <a:lnTo>
                    <a:pt x="12423" y="2716"/>
                  </a:lnTo>
                  <a:lnTo>
                    <a:pt x="12491" y="2512"/>
                  </a:lnTo>
                  <a:lnTo>
                    <a:pt x="12626" y="2308"/>
                  </a:lnTo>
                  <a:lnTo>
                    <a:pt x="12762" y="2240"/>
                  </a:lnTo>
                  <a:lnTo>
                    <a:pt x="12966" y="2173"/>
                  </a:lnTo>
                  <a:close/>
                  <a:moveTo>
                    <a:pt x="14934" y="4480"/>
                  </a:moveTo>
                  <a:lnTo>
                    <a:pt x="15002" y="4548"/>
                  </a:lnTo>
                  <a:lnTo>
                    <a:pt x="15070" y="4684"/>
                  </a:lnTo>
                  <a:lnTo>
                    <a:pt x="15138" y="4752"/>
                  </a:lnTo>
                  <a:lnTo>
                    <a:pt x="15070" y="4888"/>
                  </a:lnTo>
                  <a:lnTo>
                    <a:pt x="15002" y="5024"/>
                  </a:lnTo>
                  <a:lnTo>
                    <a:pt x="14934" y="5024"/>
                  </a:lnTo>
                  <a:lnTo>
                    <a:pt x="14799" y="5091"/>
                  </a:lnTo>
                  <a:lnTo>
                    <a:pt x="11065" y="5091"/>
                  </a:lnTo>
                  <a:lnTo>
                    <a:pt x="10929" y="5024"/>
                  </a:lnTo>
                  <a:lnTo>
                    <a:pt x="10861" y="5024"/>
                  </a:lnTo>
                  <a:lnTo>
                    <a:pt x="10794" y="4888"/>
                  </a:lnTo>
                  <a:lnTo>
                    <a:pt x="10726" y="4752"/>
                  </a:lnTo>
                  <a:lnTo>
                    <a:pt x="10794" y="4684"/>
                  </a:lnTo>
                  <a:lnTo>
                    <a:pt x="10861" y="4548"/>
                  </a:lnTo>
                  <a:lnTo>
                    <a:pt x="10929" y="4480"/>
                  </a:lnTo>
                  <a:close/>
                  <a:moveTo>
                    <a:pt x="23963" y="7807"/>
                  </a:moveTo>
                  <a:lnTo>
                    <a:pt x="23963" y="7875"/>
                  </a:lnTo>
                  <a:lnTo>
                    <a:pt x="23963" y="46771"/>
                  </a:lnTo>
                  <a:lnTo>
                    <a:pt x="23963" y="46838"/>
                  </a:lnTo>
                  <a:lnTo>
                    <a:pt x="1969" y="46838"/>
                  </a:lnTo>
                  <a:lnTo>
                    <a:pt x="1969" y="46771"/>
                  </a:lnTo>
                  <a:lnTo>
                    <a:pt x="1969" y="7875"/>
                  </a:lnTo>
                  <a:lnTo>
                    <a:pt x="1969" y="7807"/>
                  </a:lnTo>
                  <a:close/>
                  <a:moveTo>
                    <a:pt x="12558" y="48536"/>
                  </a:moveTo>
                  <a:lnTo>
                    <a:pt x="12151" y="48671"/>
                  </a:lnTo>
                  <a:lnTo>
                    <a:pt x="11812" y="48875"/>
                  </a:lnTo>
                  <a:lnTo>
                    <a:pt x="11472" y="49146"/>
                  </a:lnTo>
                  <a:lnTo>
                    <a:pt x="11269" y="49418"/>
                  </a:lnTo>
                  <a:lnTo>
                    <a:pt x="11065" y="49825"/>
                  </a:lnTo>
                  <a:lnTo>
                    <a:pt x="10929" y="50165"/>
                  </a:lnTo>
                  <a:lnTo>
                    <a:pt x="10861" y="50640"/>
                  </a:lnTo>
                  <a:lnTo>
                    <a:pt x="10929" y="51047"/>
                  </a:lnTo>
                  <a:lnTo>
                    <a:pt x="11065" y="51454"/>
                  </a:lnTo>
                  <a:lnTo>
                    <a:pt x="11269" y="51794"/>
                  </a:lnTo>
                  <a:lnTo>
                    <a:pt x="11472" y="52065"/>
                  </a:lnTo>
                  <a:lnTo>
                    <a:pt x="11812" y="52337"/>
                  </a:lnTo>
                  <a:lnTo>
                    <a:pt x="12151" y="52541"/>
                  </a:lnTo>
                  <a:lnTo>
                    <a:pt x="12558" y="52676"/>
                  </a:lnTo>
                  <a:lnTo>
                    <a:pt x="12966" y="52744"/>
                  </a:lnTo>
                  <a:lnTo>
                    <a:pt x="13373" y="52676"/>
                  </a:lnTo>
                  <a:lnTo>
                    <a:pt x="13780" y="52541"/>
                  </a:lnTo>
                  <a:lnTo>
                    <a:pt x="14120" y="52337"/>
                  </a:lnTo>
                  <a:lnTo>
                    <a:pt x="14459" y="52065"/>
                  </a:lnTo>
                  <a:lnTo>
                    <a:pt x="14731" y="51794"/>
                  </a:lnTo>
                  <a:lnTo>
                    <a:pt x="14934" y="51454"/>
                  </a:lnTo>
                  <a:lnTo>
                    <a:pt x="15002" y="51047"/>
                  </a:lnTo>
                  <a:lnTo>
                    <a:pt x="15070" y="50640"/>
                  </a:lnTo>
                  <a:lnTo>
                    <a:pt x="15002" y="50165"/>
                  </a:lnTo>
                  <a:lnTo>
                    <a:pt x="14934" y="49825"/>
                  </a:lnTo>
                  <a:lnTo>
                    <a:pt x="14731" y="49418"/>
                  </a:lnTo>
                  <a:lnTo>
                    <a:pt x="14459" y="49146"/>
                  </a:lnTo>
                  <a:lnTo>
                    <a:pt x="14120" y="48875"/>
                  </a:lnTo>
                  <a:lnTo>
                    <a:pt x="13780" y="48671"/>
                  </a:lnTo>
                  <a:lnTo>
                    <a:pt x="13373" y="48536"/>
                  </a:lnTo>
                  <a:close/>
                  <a:moveTo>
                    <a:pt x="12966" y="48332"/>
                  </a:moveTo>
                  <a:lnTo>
                    <a:pt x="13441" y="48400"/>
                  </a:lnTo>
                  <a:lnTo>
                    <a:pt x="13848" y="48536"/>
                  </a:lnTo>
                  <a:lnTo>
                    <a:pt x="14256" y="48739"/>
                  </a:lnTo>
                  <a:lnTo>
                    <a:pt x="14595" y="49011"/>
                  </a:lnTo>
                  <a:lnTo>
                    <a:pt x="14866" y="49350"/>
                  </a:lnTo>
                  <a:lnTo>
                    <a:pt x="15070" y="49757"/>
                  </a:lnTo>
                  <a:lnTo>
                    <a:pt x="15206" y="50165"/>
                  </a:lnTo>
                  <a:lnTo>
                    <a:pt x="15274" y="50640"/>
                  </a:lnTo>
                  <a:lnTo>
                    <a:pt x="15206" y="51047"/>
                  </a:lnTo>
                  <a:lnTo>
                    <a:pt x="15070" y="51522"/>
                  </a:lnTo>
                  <a:lnTo>
                    <a:pt x="14866" y="51862"/>
                  </a:lnTo>
                  <a:lnTo>
                    <a:pt x="14595" y="52201"/>
                  </a:lnTo>
                  <a:lnTo>
                    <a:pt x="14256" y="52473"/>
                  </a:lnTo>
                  <a:lnTo>
                    <a:pt x="13848" y="52676"/>
                  </a:lnTo>
                  <a:lnTo>
                    <a:pt x="13441" y="52812"/>
                  </a:lnTo>
                  <a:lnTo>
                    <a:pt x="12966" y="52880"/>
                  </a:lnTo>
                  <a:lnTo>
                    <a:pt x="12558" y="52812"/>
                  </a:lnTo>
                  <a:lnTo>
                    <a:pt x="12083" y="52676"/>
                  </a:lnTo>
                  <a:lnTo>
                    <a:pt x="11744" y="52473"/>
                  </a:lnTo>
                  <a:lnTo>
                    <a:pt x="11404" y="52201"/>
                  </a:lnTo>
                  <a:lnTo>
                    <a:pt x="11133" y="51862"/>
                  </a:lnTo>
                  <a:lnTo>
                    <a:pt x="10929" y="51522"/>
                  </a:lnTo>
                  <a:lnTo>
                    <a:pt x="10794" y="51047"/>
                  </a:lnTo>
                  <a:lnTo>
                    <a:pt x="10726" y="50640"/>
                  </a:lnTo>
                  <a:lnTo>
                    <a:pt x="10794" y="50165"/>
                  </a:lnTo>
                  <a:lnTo>
                    <a:pt x="10929" y="49757"/>
                  </a:lnTo>
                  <a:lnTo>
                    <a:pt x="11133" y="49350"/>
                  </a:lnTo>
                  <a:lnTo>
                    <a:pt x="11404" y="49011"/>
                  </a:lnTo>
                  <a:lnTo>
                    <a:pt x="11744" y="48739"/>
                  </a:lnTo>
                  <a:lnTo>
                    <a:pt x="12083" y="48536"/>
                  </a:lnTo>
                  <a:lnTo>
                    <a:pt x="12558" y="48400"/>
                  </a:lnTo>
                  <a:lnTo>
                    <a:pt x="12966" y="48332"/>
                  </a:lnTo>
                  <a:close/>
                  <a:moveTo>
                    <a:pt x="3938" y="679"/>
                  </a:moveTo>
                  <a:lnTo>
                    <a:pt x="3259" y="747"/>
                  </a:lnTo>
                  <a:lnTo>
                    <a:pt x="2648" y="951"/>
                  </a:lnTo>
                  <a:lnTo>
                    <a:pt x="2105" y="1222"/>
                  </a:lnTo>
                  <a:lnTo>
                    <a:pt x="1630" y="1629"/>
                  </a:lnTo>
                  <a:lnTo>
                    <a:pt x="1290" y="2105"/>
                  </a:lnTo>
                  <a:lnTo>
                    <a:pt x="951" y="2648"/>
                  </a:lnTo>
                  <a:lnTo>
                    <a:pt x="747" y="3259"/>
                  </a:lnTo>
                  <a:lnTo>
                    <a:pt x="747" y="3870"/>
                  </a:lnTo>
                  <a:lnTo>
                    <a:pt x="747" y="50776"/>
                  </a:lnTo>
                  <a:lnTo>
                    <a:pt x="747" y="51387"/>
                  </a:lnTo>
                  <a:lnTo>
                    <a:pt x="951" y="51997"/>
                  </a:lnTo>
                  <a:lnTo>
                    <a:pt x="1290" y="52541"/>
                  </a:lnTo>
                  <a:lnTo>
                    <a:pt x="1630" y="53016"/>
                  </a:lnTo>
                  <a:lnTo>
                    <a:pt x="2105" y="53423"/>
                  </a:lnTo>
                  <a:lnTo>
                    <a:pt x="2648" y="53695"/>
                  </a:lnTo>
                  <a:lnTo>
                    <a:pt x="3259" y="53898"/>
                  </a:lnTo>
                  <a:lnTo>
                    <a:pt x="3938" y="53966"/>
                  </a:lnTo>
                  <a:lnTo>
                    <a:pt x="22062" y="53966"/>
                  </a:lnTo>
                  <a:lnTo>
                    <a:pt x="22741" y="53898"/>
                  </a:lnTo>
                  <a:lnTo>
                    <a:pt x="23352" y="53695"/>
                  </a:lnTo>
                  <a:lnTo>
                    <a:pt x="23895" y="53423"/>
                  </a:lnTo>
                  <a:lnTo>
                    <a:pt x="24370" y="53016"/>
                  </a:lnTo>
                  <a:lnTo>
                    <a:pt x="24709" y="52541"/>
                  </a:lnTo>
                  <a:lnTo>
                    <a:pt x="25049" y="51997"/>
                  </a:lnTo>
                  <a:lnTo>
                    <a:pt x="25252" y="51387"/>
                  </a:lnTo>
                  <a:lnTo>
                    <a:pt x="25320" y="50776"/>
                  </a:lnTo>
                  <a:lnTo>
                    <a:pt x="25320" y="3870"/>
                  </a:lnTo>
                  <a:lnTo>
                    <a:pt x="25252" y="3259"/>
                  </a:lnTo>
                  <a:lnTo>
                    <a:pt x="25049" y="2648"/>
                  </a:lnTo>
                  <a:lnTo>
                    <a:pt x="24709" y="2105"/>
                  </a:lnTo>
                  <a:lnTo>
                    <a:pt x="24370" y="1629"/>
                  </a:lnTo>
                  <a:lnTo>
                    <a:pt x="23895" y="1222"/>
                  </a:lnTo>
                  <a:lnTo>
                    <a:pt x="23352" y="951"/>
                  </a:lnTo>
                  <a:lnTo>
                    <a:pt x="22741" y="747"/>
                  </a:lnTo>
                  <a:lnTo>
                    <a:pt x="22062" y="679"/>
                  </a:lnTo>
                  <a:close/>
                  <a:moveTo>
                    <a:pt x="22062" y="543"/>
                  </a:moveTo>
                  <a:lnTo>
                    <a:pt x="22741" y="611"/>
                  </a:lnTo>
                  <a:lnTo>
                    <a:pt x="23419" y="815"/>
                  </a:lnTo>
                  <a:lnTo>
                    <a:pt x="23963" y="1086"/>
                  </a:lnTo>
                  <a:lnTo>
                    <a:pt x="24438" y="1494"/>
                  </a:lnTo>
                  <a:lnTo>
                    <a:pt x="24845" y="2037"/>
                  </a:lnTo>
                  <a:lnTo>
                    <a:pt x="25184" y="2580"/>
                  </a:lnTo>
                  <a:lnTo>
                    <a:pt x="25388" y="3191"/>
                  </a:lnTo>
                  <a:lnTo>
                    <a:pt x="25456" y="3870"/>
                  </a:lnTo>
                  <a:lnTo>
                    <a:pt x="25456" y="50776"/>
                  </a:lnTo>
                  <a:lnTo>
                    <a:pt x="25388" y="51454"/>
                  </a:lnTo>
                  <a:lnTo>
                    <a:pt x="25184" y="52065"/>
                  </a:lnTo>
                  <a:lnTo>
                    <a:pt x="24845" y="52676"/>
                  </a:lnTo>
                  <a:lnTo>
                    <a:pt x="24438" y="53151"/>
                  </a:lnTo>
                  <a:lnTo>
                    <a:pt x="23963" y="53559"/>
                  </a:lnTo>
                  <a:lnTo>
                    <a:pt x="23419" y="53898"/>
                  </a:lnTo>
                  <a:lnTo>
                    <a:pt x="22741" y="54102"/>
                  </a:lnTo>
                  <a:lnTo>
                    <a:pt x="22062" y="54170"/>
                  </a:lnTo>
                  <a:lnTo>
                    <a:pt x="3938" y="54170"/>
                  </a:lnTo>
                  <a:lnTo>
                    <a:pt x="3259" y="54102"/>
                  </a:lnTo>
                  <a:lnTo>
                    <a:pt x="2580" y="53898"/>
                  </a:lnTo>
                  <a:lnTo>
                    <a:pt x="2037" y="53559"/>
                  </a:lnTo>
                  <a:lnTo>
                    <a:pt x="1562" y="53151"/>
                  </a:lnTo>
                  <a:lnTo>
                    <a:pt x="1154" y="52676"/>
                  </a:lnTo>
                  <a:lnTo>
                    <a:pt x="815" y="52065"/>
                  </a:lnTo>
                  <a:lnTo>
                    <a:pt x="611" y="51454"/>
                  </a:lnTo>
                  <a:lnTo>
                    <a:pt x="543" y="50776"/>
                  </a:lnTo>
                  <a:lnTo>
                    <a:pt x="543" y="3870"/>
                  </a:lnTo>
                  <a:lnTo>
                    <a:pt x="611" y="3191"/>
                  </a:lnTo>
                  <a:lnTo>
                    <a:pt x="815" y="2580"/>
                  </a:lnTo>
                  <a:lnTo>
                    <a:pt x="1154" y="2037"/>
                  </a:lnTo>
                  <a:lnTo>
                    <a:pt x="1562" y="1494"/>
                  </a:lnTo>
                  <a:lnTo>
                    <a:pt x="2037" y="1086"/>
                  </a:lnTo>
                  <a:lnTo>
                    <a:pt x="2580" y="815"/>
                  </a:lnTo>
                  <a:lnTo>
                    <a:pt x="3259" y="611"/>
                  </a:lnTo>
                  <a:lnTo>
                    <a:pt x="3938" y="543"/>
                  </a:lnTo>
                  <a:close/>
                  <a:moveTo>
                    <a:pt x="3938" y="0"/>
                  </a:moveTo>
                  <a:lnTo>
                    <a:pt x="3123" y="68"/>
                  </a:lnTo>
                  <a:lnTo>
                    <a:pt x="2444" y="272"/>
                  </a:lnTo>
                  <a:lnTo>
                    <a:pt x="1765" y="611"/>
                  </a:lnTo>
                  <a:lnTo>
                    <a:pt x="1154" y="1154"/>
                  </a:lnTo>
                  <a:lnTo>
                    <a:pt x="679" y="1697"/>
                  </a:lnTo>
                  <a:lnTo>
                    <a:pt x="272" y="2376"/>
                  </a:lnTo>
                  <a:lnTo>
                    <a:pt x="68" y="3123"/>
                  </a:lnTo>
                  <a:lnTo>
                    <a:pt x="0" y="3870"/>
                  </a:lnTo>
                  <a:lnTo>
                    <a:pt x="0" y="50776"/>
                  </a:lnTo>
                  <a:lnTo>
                    <a:pt x="68" y="51522"/>
                  </a:lnTo>
                  <a:lnTo>
                    <a:pt x="272" y="52269"/>
                  </a:lnTo>
                  <a:lnTo>
                    <a:pt x="679" y="52948"/>
                  </a:lnTo>
                  <a:lnTo>
                    <a:pt x="1154" y="53559"/>
                  </a:lnTo>
                  <a:lnTo>
                    <a:pt x="1765" y="54034"/>
                  </a:lnTo>
                  <a:lnTo>
                    <a:pt x="2444" y="54373"/>
                  </a:lnTo>
                  <a:lnTo>
                    <a:pt x="3123" y="54645"/>
                  </a:lnTo>
                  <a:lnTo>
                    <a:pt x="3938" y="54713"/>
                  </a:lnTo>
                  <a:lnTo>
                    <a:pt x="22062" y="54713"/>
                  </a:lnTo>
                  <a:lnTo>
                    <a:pt x="22876" y="54645"/>
                  </a:lnTo>
                  <a:lnTo>
                    <a:pt x="23555" y="54373"/>
                  </a:lnTo>
                  <a:lnTo>
                    <a:pt x="24234" y="54034"/>
                  </a:lnTo>
                  <a:lnTo>
                    <a:pt x="24845" y="53559"/>
                  </a:lnTo>
                  <a:lnTo>
                    <a:pt x="25320" y="52948"/>
                  </a:lnTo>
                  <a:lnTo>
                    <a:pt x="25727" y="52269"/>
                  </a:lnTo>
                  <a:lnTo>
                    <a:pt x="25931" y="51522"/>
                  </a:lnTo>
                  <a:lnTo>
                    <a:pt x="25999" y="50776"/>
                  </a:lnTo>
                  <a:lnTo>
                    <a:pt x="25999" y="3870"/>
                  </a:lnTo>
                  <a:lnTo>
                    <a:pt x="25931" y="3123"/>
                  </a:lnTo>
                  <a:lnTo>
                    <a:pt x="25727" y="2376"/>
                  </a:lnTo>
                  <a:lnTo>
                    <a:pt x="25320" y="1697"/>
                  </a:lnTo>
                  <a:lnTo>
                    <a:pt x="24845" y="1154"/>
                  </a:lnTo>
                  <a:lnTo>
                    <a:pt x="24234" y="611"/>
                  </a:lnTo>
                  <a:lnTo>
                    <a:pt x="23555" y="272"/>
                  </a:lnTo>
                  <a:lnTo>
                    <a:pt x="22876" y="68"/>
                  </a:lnTo>
                  <a:lnTo>
                    <a:pt x="22062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5358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230DEC-E251-D94E-9037-C3940C8C61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CF2322-BA89-734B-AE4A-4DCB15E2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C9E4E-D0F1-A245-8C79-5D681A151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anchor="ctr">
            <a:normAutofit/>
          </a:bodyPr>
          <a:lstStyle/>
          <a:p>
            <a:r>
              <a:rPr lang="en-US" dirty="0"/>
              <a:t>Consumer satisfaction</a:t>
            </a:r>
          </a:p>
          <a:p>
            <a:r>
              <a:rPr lang="en-US" dirty="0"/>
              <a:t>People likely to adopt EV</a:t>
            </a:r>
          </a:p>
          <a:p>
            <a:r>
              <a:rPr lang="en-US" dirty="0"/>
              <a:t>Increase in user base</a:t>
            </a:r>
          </a:p>
          <a:p>
            <a:endParaRPr lang="en-US" dirty="0"/>
          </a:p>
          <a:p>
            <a:r>
              <a:rPr lang="en-US" dirty="0"/>
              <a:t>Smart allocation of resources for increased users</a:t>
            </a:r>
          </a:p>
          <a:p>
            <a:endParaRPr lang="en-US" dirty="0"/>
          </a:p>
          <a:p>
            <a:r>
              <a:rPr lang="en-US" dirty="0"/>
              <a:t>Increased revenue</a:t>
            </a:r>
          </a:p>
        </p:txBody>
      </p:sp>
    </p:spTree>
    <p:extLst>
      <p:ext uri="{BB962C8B-B14F-4D97-AF65-F5344CB8AC3E}">
        <p14:creationId xmlns:p14="http://schemas.microsoft.com/office/powerpoint/2010/main" val="233093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90B8A-C84F-434F-98E7-5EED6F401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AF955-DB13-904A-BFD0-E6D5263010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Alt-tab</a:t>
            </a:r>
          </a:p>
        </p:txBody>
      </p:sp>
    </p:spTree>
    <p:extLst>
      <p:ext uri="{BB962C8B-B14F-4D97-AF65-F5344CB8AC3E}">
        <p14:creationId xmlns:p14="http://schemas.microsoft.com/office/powerpoint/2010/main" val="23952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F4FC5-CC2A-C140-A4B7-C9DF24466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Anonymous Data 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5BB62-C72A-BC4C-9163-964F616CC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280" y="1468192"/>
            <a:ext cx="8946541" cy="4780207"/>
          </a:xfrm>
        </p:spPr>
        <p:txBody>
          <a:bodyPr>
            <a:normAutofit/>
          </a:bodyPr>
          <a:lstStyle/>
          <a:p>
            <a:r>
              <a:rPr lang="en-US" dirty="0"/>
              <a:t>Assistant app will generate data that couldn’t have been collected.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Queue sizes at varying times</a:t>
            </a:r>
          </a:p>
          <a:p>
            <a:pPr lvl="2"/>
            <a:r>
              <a:rPr lang="en-US" dirty="0"/>
              <a:t>Notification to admin if re-allocation needed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Diagnostic data specific to car make and model</a:t>
            </a:r>
          </a:p>
          <a:p>
            <a:pPr lvl="2"/>
            <a:r>
              <a:rPr lang="en-US" dirty="0"/>
              <a:t>Notification to driver if car doesn’t follow pattern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375574-C2B2-4A45-9F4D-4F083847F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208084"/>
              </p:ext>
            </p:extLst>
          </p:nvPr>
        </p:nvGraphicFramePr>
        <p:xfrm>
          <a:off x="7283459" y="4711004"/>
          <a:ext cx="3946918" cy="185420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880807">
                  <a:extLst>
                    <a:ext uri="{9D8B030D-6E8A-4147-A177-3AD203B41FA5}">
                      <a16:colId xmlns:a16="http://schemas.microsoft.com/office/drawing/2014/main" val="1379398807"/>
                    </a:ext>
                  </a:extLst>
                </a:gridCol>
                <a:gridCol w="883162">
                  <a:extLst>
                    <a:ext uri="{9D8B030D-6E8A-4147-A177-3AD203B41FA5}">
                      <a16:colId xmlns:a16="http://schemas.microsoft.com/office/drawing/2014/main" val="1299367389"/>
                    </a:ext>
                  </a:extLst>
                </a:gridCol>
                <a:gridCol w="1182949">
                  <a:extLst>
                    <a:ext uri="{9D8B030D-6E8A-4147-A177-3AD203B41FA5}">
                      <a16:colId xmlns:a16="http://schemas.microsoft.com/office/drawing/2014/main" val="1136681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Make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Percent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906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Mahindra E2O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928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Mahindra E2O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802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Mahindra E2O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056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Mahindra E2O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7207829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F34A12B-F45B-6746-B4DA-BF7872C97B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3981355"/>
              </p:ext>
            </p:extLst>
          </p:nvPr>
        </p:nvGraphicFramePr>
        <p:xfrm>
          <a:off x="7283459" y="2104907"/>
          <a:ext cx="3946918" cy="1990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7DA6DE14-363E-E745-969D-34D29B3A7E39}"/>
              </a:ext>
            </a:extLst>
          </p:cNvPr>
          <p:cNvCxnSpPr/>
          <p:nvPr/>
        </p:nvCxnSpPr>
        <p:spPr>
          <a:xfrm rot="10800000" flipV="1">
            <a:off x="9787944" y="1853247"/>
            <a:ext cx="1184856" cy="992983"/>
          </a:xfrm>
          <a:prstGeom prst="curvedConnector3">
            <a:avLst/>
          </a:prstGeom>
          <a:ln w="920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37FF6F17-B745-0841-A1E2-81509D52B8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403482"/>
              </p:ext>
            </p:extLst>
          </p:nvPr>
        </p:nvGraphicFramePr>
        <p:xfrm>
          <a:off x="7277635" y="5833070"/>
          <a:ext cx="3946918" cy="37084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880807">
                  <a:extLst>
                    <a:ext uri="{9D8B030D-6E8A-4147-A177-3AD203B41FA5}">
                      <a16:colId xmlns:a16="http://schemas.microsoft.com/office/drawing/2014/main" val="1379398807"/>
                    </a:ext>
                  </a:extLst>
                </a:gridCol>
                <a:gridCol w="883162">
                  <a:extLst>
                    <a:ext uri="{9D8B030D-6E8A-4147-A177-3AD203B41FA5}">
                      <a16:colId xmlns:a16="http://schemas.microsoft.com/office/drawing/2014/main" val="1299367389"/>
                    </a:ext>
                  </a:extLst>
                </a:gridCol>
                <a:gridCol w="1182949">
                  <a:extLst>
                    <a:ext uri="{9D8B030D-6E8A-4147-A177-3AD203B41FA5}">
                      <a16:colId xmlns:a16="http://schemas.microsoft.com/office/drawing/2014/main" val="1136681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Mahindra E2O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056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165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able, indoor, person, food&#10;&#10;Description automatically generated">
            <a:extLst>
              <a:ext uri="{FF2B5EF4-FFF2-40B4-BE49-F238E27FC236}">
                <a16:creationId xmlns:a16="http://schemas.microsoft.com/office/drawing/2014/main" id="{3A8480F5-FE86-4F4A-BD68-6D1172FCBC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00D173E-064F-BF45-999E-8250AB72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Financial Model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CD6FBD7-2443-A544-94F8-2095D01C4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Capital, Investment, Expenditure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 Tariff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Land Rent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Infrastructure Improvement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Research and Development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Server Cost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Revenue Generation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EV Charging Tariff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Premium App Services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Priority Services</a:t>
            </a:r>
          </a:p>
        </p:txBody>
      </p:sp>
    </p:spTree>
    <p:extLst>
      <p:ext uri="{BB962C8B-B14F-4D97-AF65-F5344CB8AC3E}">
        <p14:creationId xmlns:p14="http://schemas.microsoft.com/office/powerpoint/2010/main" val="3209181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231</Words>
  <Application>Microsoft Macintosh PowerPoint</Application>
  <PresentationFormat>Widescreen</PresentationFormat>
  <Paragraphs>86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EasyCharge</vt:lpstr>
      <vt:lpstr>Problem</vt:lpstr>
      <vt:lpstr>Needs</vt:lpstr>
      <vt:lpstr>Solution - Assistant</vt:lpstr>
      <vt:lpstr>Outcome</vt:lpstr>
      <vt:lpstr>Demo</vt:lpstr>
      <vt:lpstr>Anonymous Data Collection</vt:lpstr>
      <vt:lpstr>Financial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EasyCharge</dc:title>
  <dc:creator>Bhasin, Ishpreet S</dc:creator>
  <cp:lastModifiedBy>Bhasin, Ishpreet S</cp:lastModifiedBy>
  <cp:revision>11</cp:revision>
  <cp:lastPrinted>2019-06-01T23:25:55Z</cp:lastPrinted>
  <dcterms:created xsi:type="dcterms:W3CDTF">2019-06-01T23:13:16Z</dcterms:created>
  <dcterms:modified xsi:type="dcterms:W3CDTF">2019-06-01T23:31:50Z</dcterms:modified>
</cp:coreProperties>
</file>